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17-Oct-19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17-Oct-19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6978" y="4470400"/>
            <a:ext cx="8791575" cy="2387600"/>
          </a:xfrm>
        </p:spPr>
        <p:txBody>
          <a:bodyPr/>
          <a:lstStyle/>
          <a:p>
            <a:r>
              <a:rPr lang="en-US" dirty="0" smtClean="0">
                <a:solidFill>
                  <a:srgbClr val="81FDFE"/>
                </a:solidFill>
              </a:rPr>
              <a:t>ZLOUPOTREBA </a:t>
            </a:r>
            <a:r>
              <a:rPr lang="en-US" dirty="0" err="1" smtClean="0">
                <a:solidFill>
                  <a:srgbClr val="81FDFE"/>
                </a:solidFill>
              </a:rPr>
              <a:t>MOBILNih</a:t>
            </a:r>
            <a:r>
              <a:rPr lang="en-US" dirty="0" smtClean="0">
                <a:solidFill>
                  <a:srgbClr val="81FDFE"/>
                </a:solidFill>
              </a:rPr>
              <a:t> TELEFONA</a:t>
            </a:r>
            <a:endParaRPr lang="sr-Latn-RS" dirty="0">
              <a:solidFill>
                <a:srgbClr val="81FD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5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9153729" y="3589507"/>
            <a:ext cx="3038272" cy="33657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r-Latn-RS" b="1" dirty="0">
                <a:solidFill>
                  <a:schemeClr val="bg1"/>
                </a:solidFill>
                <a:latin typeface="+mj-lt"/>
              </a:rPr>
              <a:t> 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M</a:t>
            </a:r>
            <a:r>
              <a:rPr lang="sr-Latn-RS" b="1" dirty="0" smtClean="0">
                <a:solidFill>
                  <a:schemeClr val="bg1"/>
                </a:solidFill>
                <a:latin typeface="+mj-lt"/>
              </a:rPr>
              <a:t>nogi </a:t>
            </a:r>
            <a:r>
              <a:rPr lang="sr-Latn-RS" b="1" dirty="0">
                <a:solidFill>
                  <a:schemeClr val="bg1"/>
                </a:solidFill>
                <a:latin typeface="+mj-lt"/>
              </a:rPr>
              <a:t>učenici zloupotrebljavaju korišćenje mobilnih telefona na razne načine, od onih najbezazlenijih, korišćenjem telefona za komunikaciju u </a:t>
            </a:r>
            <a:r>
              <a:rPr lang="sr-Latn-RS" b="1" dirty="0" smtClean="0">
                <a:solidFill>
                  <a:schemeClr val="bg1"/>
                </a:solidFill>
                <a:latin typeface="+mj-lt"/>
              </a:rPr>
              <a:t>vreme </a:t>
            </a:r>
            <a:r>
              <a:rPr lang="sr-Latn-RS" b="1" dirty="0">
                <a:solidFill>
                  <a:schemeClr val="bg1"/>
                </a:solidFill>
                <a:latin typeface="+mj-lt"/>
              </a:rPr>
              <a:t>nastave, pa do težih prekršaja, zloupotrebe slikanja i sličnih stvari, kao i vršnajčkog nasilja.</a:t>
            </a:r>
          </a:p>
        </p:txBody>
      </p:sp>
    </p:spTree>
    <p:extLst>
      <p:ext uri="{BB962C8B-B14F-4D97-AF65-F5344CB8AC3E}">
        <p14:creationId xmlns:p14="http://schemas.microsoft.com/office/powerpoint/2010/main" val="18560537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25000" lnSpcReduction="20000"/>
          </a:bodyPr>
          <a:lstStyle/>
          <a:p>
            <a:r>
              <a:rPr lang="sr-Latn-RS" sz="8000" b="1" dirty="0">
                <a:solidFill>
                  <a:schemeClr val="bg1"/>
                </a:solidFill>
              </a:rPr>
              <a:t>Prvo, mobilni telefoni se previše lako koriste umesto komunikacije licem u lice. Tinejdžeri šalju poruke i time izbegavaju izazov – razgovor uživo. </a:t>
            </a:r>
            <a:endParaRPr lang="en-US" sz="8000" b="1" dirty="0" smtClean="0">
              <a:solidFill>
                <a:schemeClr val="bg1"/>
              </a:solidFill>
            </a:endParaRPr>
          </a:p>
          <a:p>
            <a:r>
              <a:rPr lang="sr-Latn-RS" sz="8000" b="1" dirty="0" smtClean="0">
                <a:solidFill>
                  <a:schemeClr val="bg1"/>
                </a:solidFill>
              </a:rPr>
              <a:t>Drugo</a:t>
            </a:r>
            <a:r>
              <a:rPr lang="sr-Latn-RS" sz="8000" b="1" dirty="0">
                <a:solidFill>
                  <a:schemeClr val="bg1"/>
                </a:solidFill>
              </a:rPr>
              <a:t>, aplikacije </a:t>
            </a:r>
            <a:r>
              <a:rPr lang="sr-Latn-RS" sz="8000" b="1" dirty="0" smtClean="0">
                <a:solidFill>
                  <a:schemeClr val="bg1"/>
                </a:solidFill>
              </a:rPr>
              <a:t>smart</a:t>
            </a:r>
            <a:r>
              <a:rPr lang="en-US" sz="8000" b="1" dirty="0" smtClean="0">
                <a:solidFill>
                  <a:schemeClr val="bg1"/>
                </a:solidFill>
              </a:rPr>
              <a:t>f</a:t>
            </a:r>
            <a:r>
              <a:rPr lang="sr-Latn-RS" sz="8000" b="1" dirty="0" smtClean="0">
                <a:solidFill>
                  <a:schemeClr val="bg1"/>
                </a:solidFill>
              </a:rPr>
              <a:t>on</a:t>
            </a:r>
            <a:r>
              <a:rPr lang="en-US" sz="8000" b="1" dirty="0" smtClean="0">
                <a:solidFill>
                  <a:schemeClr val="bg1"/>
                </a:solidFill>
              </a:rPr>
              <a:t>a</a:t>
            </a:r>
            <a:r>
              <a:rPr lang="sr-Latn-RS" sz="8000" b="1" dirty="0" smtClean="0">
                <a:solidFill>
                  <a:schemeClr val="bg1"/>
                </a:solidFill>
              </a:rPr>
              <a:t> </a:t>
            </a:r>
            <a:r>
              <a:rPr lang="sr-Latn-RS" sz="8000" b="1" dirty="0">
                <a:solidFill>
                  <a:schemeClr val="bg1"/>
                </a:solidFill>
              </a:rPr>
              <a:t>uzrok su oslobađanju dopamina, dakle, stvaraju </a:t>
            </a:r>
            <a:r>
              <a:rPr lang="sr-Latn-RS" sz="8000" b="1" dirty="0" smtClean="0">
                <a:solidFill>
                  <a:schemeClr val="bg1"/>
                </a:solidFill>
              </a:rPr>
              <a:t>zavisnost</a:t>
            </a:r>
            <a:r>
              <a:rPr lang="en-US" sz="8000" b="1" dirty="0">
                <a:solidFill>
                  <a:schemeClr val="bg1"/>
                </a:solidFill>
              </a:rPr>
              <a:t>.</a:t>
            </a:r>
            <a:endParaRPr lang="sr-Latn-RS" sz="8000" b="1" dirty="0">
              <a:solidFill>
                <a:schemeClr val="bg1"/>
              </a:solidFill>
            </a:endParaRPr>
          </a:p>
          <a:p>
            <a:r>
              <a:rPr lang="sr-Latn-RS" sz="8000" b="1" dirty="0">
                <a:solidFill>
                  <a:schemeClr val="bg1"/>
                </a:solidFill>
              </a:rPr>
              <a:t>Treće, samo prisutnost nečijeg telefona odvlači pažnju. Ankete pokazuju da se smanjuje kapacitet radne memorije i inteligencije, čak i kada je mobilni telefon okrenut naopako, bez zvuka na našem stolu, u poređenju sa situacijom kad je u drugoj prostoriji. Konačno, korišćenje pametnih telefona direktno utiče na smanjenje sposobnosti osećanja sigurnosti kod nekih osoba.</a:t>
            </a:r>
            <a:r>
              <a:rPr lang="sr-Latn-RS" dirty="0" smtClean="0">
                <a:solidFill>
                  <a:schemeClr val="bg1"/>
                </a:solidFill>
              </a:rPr>
              <a:t>.</a:t>
            </a:r>
            <a:endParaRPr lang="sr-Latn-RS" dirty="0">
              <a:solidFill>
                <a:schemeClr val="bg1"/>
              </a:solidFill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07453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56" y="439159"/>
            <a:ext cx="11245174" cy="5990825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sr-Latn-RS" sz="2800" b="1" dirty="0"/>
              <a:t>Mobilni telefoni su prisutni u životima skoro svakog učenika </a:t>
            </a:r>
            <a:r>
              <a:rPr lang="en-US" sz="2800" b="1" dirty="0" err="1" smtClean="0"/>
              <a:t>osnovne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</a:t>
            </a:r>
            <a:r>
              <a:rPr lang="en-US" sz="2800" b="1" dirty="0" smtClean="0"/>
              <a:t> </a:t>
            </a:r>
            <a:r>
              <a:rPr lang="sr-Latn-RS" sz="2800" b="1" dirty="0" smtClean="0"/>
              <a:t>srednje </a:t>
            </a:r>
            <a:r>
              <a:rPr lang="sr-Latn-RS" sz="2800" b="1" dirty="0"/>
              <a:t>škole. </a:t>
            </a:r>
            <a:endParaRPr lang="en-US" sz="2800" b="1" dirty="0"/>
          </a:p>
          <a:p>
            <a:r>
              <a:rPr lang="en-US" sz="2800" b="1" dirty="0" smtClean="0"/>
              <a:t>O</a:t>
            </a:r>
            <a:r>
              <a:rPr lang="sr-Latn-RS" sz="2800" b="1" dirty="0" smtClean="0"/>
              <a:t>nline </a:t>
            </a:r>
            <a:r>
              <a:rPr lang="sr-Latn-RS" sz="2800" b="1" dirty="0"/>
              <a:t>okruženje je postalo važan deo njihovog učenja. To znači da sve škole trebaju napraviti pravilnik u vezi </a:t>
            </a:r>
            <a:r>
              <a:rPr lang="sr-Latn-RS" sz="2800" b="1" dirty="0" smtClean="0"/>
              <a:t>koriš</a:t>
            </a:r>
            <a:r>
              <a:rPr lang="en-US" sz="2800" b="1" dirty="0" smtClean="0"/>
              <a:t>ć</a:t>
            </a:r>
            <a:r>
              <a:rPr lang="sr-Latn-RS" sz="2800" b="1" dirty="0" smtClean="0"/>
              <a:t>enja </a:t>
            </a:r>
            <a:r>
              <a:rPr lang="sr-Latn-RS" sz="2800" b="1" dirty="0"/>
              <a:t>mobilnih telefona za vreme nastave. S obzirom na dinamičnu prirodu digitalnog sveta, jako je važno redovno učestvovanje svih – đaka, roditelja i profesora u pregledu i reviziji tih pravila</a:t>
            </a:r>
            <a:r>
              <a:rPr lang="sr-Latn-RS" sz="2800" b="1" dirty="0" smtClean="0"/>
              <a:t>.</a:t>
            </a:r>
            <a:endParaRPr lang="en-US" sz="2800" b="1" dirty="0" smtClean="0"/>
          </a:p>
          <a:p>
            <a:r>
              <a:rPr lang="sr-Latn-RS" sz="2800" b="1" dirty="0" smtClean="0"/>
              <a:t> </a:t>
            </a:r>
            <a:r>
              <a:rPr lang="sr-Latn-RS" sz="2800" b="1" dirty="0"/>
              <a:t>Do sada su se mobilni telefoni koristili samo van nastave. Danas su deca umrežena i sigurna jer znaju da se u svakom trenutku mogu obratiti obučenim i školovanim stručnjacima, psiholozima i pedagozima u školama za bilo koju podršku.</a:t>
            </a:r>
          </a:p>
        </p:txBody>
      </p:sp>
    </p:spTree>
    <p:extLst>
      <p:ext uri="{BB962C8B-B14F-4D97-AF65-F5344CB8AC3E}">
        <p14:creationId xmlns:p14="http://schemas.microsoft.com/office/powerpoint/2010/main" val="3542911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599" y="1420239"/>
            <a:ext cx="4550908" cy="125486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strogo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kažnjivo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r-Latn-R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415" y="2602942"/>
            <a:ext cx="9905999" cy="3496300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Objavljivanje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fotografija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snimaka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kojih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medijskih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sadržaja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nastalih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drugom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javnom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objektu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društvenu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mrežu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pritom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neautorizovano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strogo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kažnjivo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spada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najvećih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kršenja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školskih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pravila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Korišćenje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mobilnih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telefona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zabranjeno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558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605" y="0"/>
            <a:ext cx="9905998" cy="80172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telefoni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mogu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koristiti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pozitivne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svrhe</a:t>
            </a:r>
            <a:endParaRPr lang="sr-Latn-R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09" y="1044912"/>
            <a:ext cx="12195209" cy="5122426"/>
          </a:xfrm>
        </p:spPr>
        <p:txBody>
          <a:bodyPr>
            <a:noAutofit/>
          </a:bodyPr>
          <a:lstStyle/>
          <a:p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Upotreba 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edukativnih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aplikacija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obilni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telefoni 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omoguć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avaju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pristup alatima i aplikacijama koje đacima i studentima mogu pomoći da pronađu podatke i pravilno usmere inteligenciju za svoje projekte, eseje, radove i vežbe, u težnji da budu bolji na 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času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alati mogu takođe pomoći i usmeriti đake da razviju bolje radne navike, poput upravljanja svojim vremenom i organizacijskim veštinama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Uključivanje digitalnih platformi u lekcije</a:t>
            </a:r>
          </a:p>
          <a:p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Koriš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enje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društvenih mreža može biti zanimljivo za učenike zainteresovane za 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očavanje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mišljenja i podstaknuti ih na učešće u raspravi. Neki nastavnici stvaraju grupe na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viteru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iberu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ostalim mrežama gde učenici mogu razmenjuju misli i ideje. To može biti veoma korisno za učenike koji možda ne vole da govore pred svima u razredu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Dodatne 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informacije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lekcijama u školi</a:t>
            </a:r>
          </a:p>
          <a:p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Nastavnici mogu iskoristiti mobilne telefone pružajući studentima sredstva za pronalaženje više informacija o temi. Takvi sadržaji su recimo video zapisi, vesti sa terena, iz laboratorije, grupe za raspravu na mreži i još mnogo toga. Omogućiti učenicima pristup tim sredstvima u razredu može pomoći u podsticanju njihove kreativnosti i radoznalosti</a:t>
            </a:r>
            <a:r>
              <a:rPr lang="sr-Latn-R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Pružaju jednostavan pristup raznim izvorima informacija</a:t>
            </a:r>
          </a:p>
          <a:p>
            <a:r>
              <a:rPr lang="sr-Latn-R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Mobilni telefoni učenicima omogućuju pristup informacijama najopštijeg tipa, dopuštajući im da istraže više o temi koja se radi na času i pripreme se za ispit. </a:t>
            </a:r>
          </a:p>
        </p:txBody>
      </p:sp>
    </p:spTree>
    <p:extLst>
      <p:ext uri="{BB962C8B-B14F-4D97-AF65-F5344CB8AC3E}">
        <p14:creationId xmlns:p14="http://schemas.microsoft.com/office/powerpoint/2010/main" val="72586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UČITE NA TUĐIM GREŠKAMA, NE PRAVITE SVOJE. </a:t>
            </a:r>
            <a:r>
              <a:rPr lang="en-US" dirty="0" err="1" smtClean="0"/>
              <a:t>Hvala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pažnji</a:t>
            </a:r>
            <a:r>
              <a:rPr lang="en-US" dirty="0" smtClean="0"/>
              <a:t>.</a:t>
            </a:r>
            <a:endParaRPr lang="sr-Latn-R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Nemanja</a:t>
            </a:r>
            <a:r>
              <a:rPr lang="en-US" dirty="0" smtClean="0"/>
              <a:t> </a:t>
            </a:r>
            <a:r>
              <a:rPr lang="en-US" dirty="0" err="1" smtClean="0"/>
              <a:t>kovačević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48878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220</TotalTime>
  <Words>518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Tw Cen MT</vt:lpstr>
      <vt:lpstr>Circuit</vt:lpstr>
      <vt:lpstr>ZLOUPOTREBA MOBILNih TELEFONA</vt:lpstr>
      <vt:lpstr>PowerPoint Presentation</vt:lpstr>
      <vt:lpstr>PowerPoint Presentation</vt:lpstr>
      <vt:lpstr>PowerPoint Presentation</vt:lpstr>
      <vt:lpstr>strogo kažnjivo </vt:lpstr>
      <vt:lpstr>telefoni se mogu koristiti i u pozitivne svrhe</vt:lpstr>
      <vt:lpstr>UČITE NA TUĐIM GREŠKAMA, NE PRAVITE SVOJE. Hvala na pažnji.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ZLOUPOTREBA MOBILNih TELEFONA</dc:title>
  <dc:creator>Zoran Kovačević</dc:creator>
  <cp:lastModifiedBy>Zoran Kovačević</cp:lastModifiedBy>
  <cp:revision>18</cp:revision>
  <dcterms:created xsi:type="dcterms:W3CDTF">2019-10-17T17:01:32Z</dcterms:created>
  <dcterms:modified xsi:type="dcterms:W3CDTF">2019-10-17T20:41:49Z</dcterms:modified>
</cp:coreProperties>
</file>